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Override PartName="/ppt/tags/tag12.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Default Extension="mp3" ContentType="audio/mpe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66" r:id="rId3"/>
    <p:sldId id="265" r:id="rId4"/>
    <p:sldId id="256" r:id="rId5"/>
    <p:sldId id="257" r:id="rId6"/>
    <p:sldId id="258" r:id="rId7"/>
    <p:sldId id="259" r:id="rId8"/>
    <p:sldId id="260" r:id="rId9"/>
    <p:sldId id="262" r:id="rId10"/>
    <p:sldId id="263" r:id="rId11"/>
    <p:sldId id="264" r:id="rId12"/>
    <p:sldId id="267" r:id="rId13"/>
    <p:sldId id="274" r:id="rId14"/>
    <p:sldId id="276" r:id="rId15"/>
    <p:sldId id="277" r:id="rId16"/>
  </p:sldIdLst>
  <p:sldSz cx="9144000" cy="6858000" type="screen4x3"/>
  <p:notesSz cx="6858000" cy="9144000"/>
  <p:custDataLst>
    <p:tags r:id="rId1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rina Spanou" initials="KS" lastIdx="1" clrIdx="0">
    <p:extLst>
      <p:ext uri="{19B8F6BF-5375-455C-9EA6-DF929625EA0E}">
        <p15:presenceInfo xmlns="" xmlns:p15="http://schemas.microsoft.com/office/powerpoint/2012/main" userId="5bb9b3eb5e3f5f0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3-03T22:40:50.726" idx="1">
    <p:pos x="10" y="10"/>
    <p:text/>
    <p:extLst>
      <p:ext uri="{C676402C-5697-4E1C-873F-D02D1690AC5C}">
        <p15:threadingInfo xmlns=""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F835E5C6-F5D8-4C11-9B20-3D9EE7087257}" type="datetimeFigureOut">
              <a:rPr lang="el-GR" smtClean="0"/>
              <a:pPr/>
              <a:t>16/5/2015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14915783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835E5C6-F5D8-4C11-9B20-3D9EE7087257}" type="datetimeFigureOut">
              <a:rPr lang="el-GR" smtClean="0"/>
              <a:pPr/>
              <a:t>16/5/2015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2344973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835E5C6-F5D8-4C11-9B20-3D9EE7087257}" type="datetimeFigureOut">
              <a:rPr lang="el-GR" smtClean="0"/>
              <a:pPr/>
              <a:t>16/5/2015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174636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835E5C6-F5D8-4C11-9B20-3D9EE7087257}" type="datetimeFigureOut">
              <a:rPr lang="el-GR" smtClean="0"/>
              <a:pPr/>
              <a:t>16/5/2015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8689822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F835E5C6-F5D8-4C11-9B20-3D9EE7087257}" type="datetimeFigureOut">
              <a:rPr lang="el-GR" smtClean="0"/>
              <a:pPr/>
              <a:t>16/5/2015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2356948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F835E5C6-F5D8-4C11-9B20-3D9EE7087257}" type="datetimeFigureOut">
              <a:rPr lang="el-GR" smtClean="0"/>
              <a:pPr/>
              <a:t>16/5/2015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3345958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F835E5C6-F5D8-4C11-9B20-3D9EE7087257}" type="datetimeFigureOut">
              <a:rPr lang="el-GR" smtClean="0"/>
              <a:pPr/>
              <a:t>16/5/2015</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1896812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F835E5C6-F5D8-4C11-9B20-3D9EE7087257}" type="datetimeFigureOut">
              <a:rPr lang="el-GR" smtClean="0"/>
              <a:pPr/>
              <a:t>16/5/2015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631999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835E5C6-F5D8-4C11-9B20-3D9EE7087257}" type="datetimeFigureOut">
              <a:rPr lang="el-GR" smtClean="0"/>
              <a:pPr/>
              <a:t>16/5/2015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4417922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835E5C6-F5D8-4C11-9B20-3D9EE7087257}" type="datetimeFigureOut">
              <a:rPr lang="el-GR" smtClean="0"/>
              <a:pPr/>
              <a:t>16/5/2015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2025363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835E5C6-F5D8-4C11-9B20-3D9EE7087257}" type="datetimeFigureOut">
              <a:rPr lang="el-GR" smtClean="0"/>
              <a:pPr/>
              <a:t>16/5/2015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96998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5E5C6-F5D8-4C11-9B20-3D9EE7087257}" type="datetimeFigureOut">
              <a:rPr lang="el-GR" smtClean="0"/>
              <a:pPr/>
              <a:t>16/5/2015</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577EA-C896-4058-834F-3BC50CC85C13}" type="slidenum">
              <a:rPr lang="el-GR" smtClean="0"/>
              <a:pPr/>
              <a:t>‹#›</a:t>
            </a:fld>
            <a:endParaRPr lang="el-GR"/>
          </a:p>
        </p:txBody>
      </p:sp>
    </p:spTree>
    <p:extLst>
      <p:ext uri="{BB962C8B-B14F-4D97-AF65-F5344CB8AC3E}">
        <p14:creationId xmlns="" xmlns:p14="http://schemas.microsoft.com/office/powerpoint/2010/main" val="1269818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video" Target="NULL" TargetMode="Externa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3.png"/><Relationship Id="rId4" Type="http://schemas.microsoft.com/office/2007/relationships/media" Target="../media/media7.mp3"/><Relationship Id="rId9"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microsoft.com/office/2007/relationships/media" Target="../media/media8.wmv"/><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screen">
            <a:extLst>
              <a:ext uri="{28A0092B-C50C-407E-A947-70E740481C1C}">
                <a14:useLocalDpi xmlns="" xmlns:a14="http://schemas.microsoft.com/office/drawing/2010/main" val="0"/>
              </a:ext>
            </a:extLst>
          </a:blip>
          <a:stretch>
            <a:fillRect/>
          </a:stretch>
        </p:blipFill>
        <p:spPr>
          <a:xfrm>
            <a:off x="1714500" y="95250"/>
            <a:ext cx="5715000" cy="6667500"/>
          </a:xfrm>
          <a:prstGeom prst="rect">
            <a:avLst/>
          </a:prstGeom>
        </p:spPr>
      </p:pic>
    </p:spTree>
    <p:extLst>
      <p:ext uri="{BB962C8B-B14F-4D97-AF65-F5344CB8AC3E}">
        <p14:creationId xmlns="" xmlns:p14="http://schemas.microsoft.com/office/powerpoint/2010/main" val="94341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476672"/>
            <a:ext cx="8229600" cy="4525963"/>
          </a:xfrm>
          <a:noFill/>
          <a:ln>
            <a:noFill/>
          </a:ln>
        </p:spPr>
        <p:style>
          <a:lnRef idx="1">
            <a:schemeClr val="accent4"/>
          </a:lnRef>
          <a:fillRef idx="2">
            <a:schemeClr val="accent4"/>
          </a:fillRef>
          <a:effectRef idx="1">
            <a:schemeClr val="accent4"/>
          </a:effectRef>
          <a:fontRef idx="minor">
            <a:schemeClr val="dk1"/>
          </a:fontRef>
        </p:style>
        <p:txBody>
          <a:bodyPr/>
          <a:lstStyle/>
          <a:p>
            <a:pPr marL="0" indent="0">
              <a:buNone/>
            </a:pPr>
            <a:endParaRPr lang="el-GR" dirty="0" smtClean="0"/>
          </a:p>
          <a:p>
            <a:pPr marL="0" indent="0">
              <a:buNone/>
            </a:pPr>
            <a:endParaRPr lang="el-GR" dirty="0" smtClean="0"/>
          </a:p>
          <a:p>
            <a:pPr marL="0" indent="0">
              <a:buNone/>
            </a:pPr>
            <a:endParaRPr lang="el-GR" dirty="0"/>
          </a:p>
          <a:p>
            <a:pPr marL="0" indent="0">
              <a:buNone/>
            </a:pPr>
            <a:r>
              <a:rPr lang="el-GR" dirty="0" smtClean="0"/>
              <a:t>        Να θυμάσαι ότι είσαι πολύ σημαντικός</a:t>
            </a:r>
          </a:p>
          <a:p>
            <a:pPr marL="0" indent="0">
              <a:buNone/>
            </a:pPr>
            <a:r>
              <a:rPr lang="el-GR" dirty="0"/>
              <a:t> </a:t>
            </a:r>
            <a:r>
              <a:rPr lang="el-GR" dirty="0" smtClean="0"/>
              <a:t>                 για    πολλούς ανθρώπους.</a:t>
            </a:r>
            <a:endParaRPr lang="el-GR" dirty="0"/>
          </a:p>
        </p:txBody>
      </p:sp>
    </p:spTree>
    <p:custDataLst>
      <p:tags r:id="rId1"/>
    </p:custDataLst>
    <p:extLst>
      <p:ext uri="{BB962C8B-B14F-4D97-AF65-F5344CB8AC3E}">
        <p14:creationId xmlns="" xmlns:p14="http://schemas.microsoft.com/office/powerpoint/2010/main" val="141433486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340768"/>
            <a:ext cx="8229600" cy="4525963"/>
          </a:xfrm>
          <a:noFill/>
          <a:ln>
            <a:noFill/>
          </a:ln>
        </p:spPr>
        <p:style>
          <a:lnRef idx="1">
            <a:schemeClr val="accent4"/>
          </a:lnRef>
          <a:fillRef idx="2">
            <a:schemeClr val="accent4"/>
          </a:fillRef>
          <a:effectRef idx="1">
            <a:schemeClr val="accent4"/>
          </a:effectRef>
          <a:fontRef idx="minor">
            <a:schemeClr val="dk1"/>
          </a:fontRef>
        </p:style>
        <p:txBody>
          <a:bodyPr>
            <a:normAutofit fontScale="92500"/>
          </a:bodyPr>
          <a:lstStyle/>
          <a:p>
            <a:pPr marL="0" indent="0">
              <a:buNone/>
            </a:pPr>
            <a:r>
              <a:rPr lang="el-GR" dirty="0" smtClean="0"/>
              <a:t>   &lt;&lt;Κάθε άτομο έχει το δημοκρατικό δικαίωμα να είναι ελεύθερο από εκφοβισμό και επανειλημμένη εσκεμμένη ταπείνωση, τόσο στο σχολείο όσο και στην ευρύτερη κοινωνία. Κανένας μαθητής δεν πρέπει να φοβάται να πάει σχολείο λόγω απειλούμενης παρενόχλησης ή ταπείνωσης και κανένας γονιός δεν πρέπει να έχει αγωνία ότι κάτι τέτοιο μπορεί να συμβεί στο παιδί του&gt;&gt;.</a:t>
            </a:r>
          </a:p>
          <a:p>
            <a:pPr marL="0" indent="0">
              <a:buNone/>
            </a:pPr>
            <a:r>
              <a:rPr lang="el-GR" dirty="0"/>
              <a:t> </a:t>
            </a:r>
            <a:r>
              <a:rPr lang="el-GR" dirty="0" smtClean="0"/>
              <a:t>                                                        </a:t>
            </a:r>
            <a:r>
              <a:rPr lang="en-US" dirty="0" smtClean="0"/>
              <a:t>Dan </a:t>
            </a:r>
            <a:r>
              <a:rPr lang="en-US" dirty="0" err="1" smtClean="0"/>
              <a:t>Olweus</a:t>
            </a:r>
            <a:r>
              <a:rPr lang="el-GR" dirty="0" smtClean="0"/>
              <a:t> </a:t>
            </a:r>
            <a:endParaRPr lang="el-GR" dirty="0"/>
          </a:p>
        </p:txBody>
      </p:sp>
    </p:spTree>
    <p:custDataLst>
      <p:tags r:id="rId1"/>
    </p:custDataLst>
    <p:extLst>
      <p:ext uri="{BB962C8B-B14F-4D97-AF65-F5344CB8AC3E}">
        <p14:creationId xmlns="" xmlns:p14="http://schemas.microsoft.com/office/powerpoint/2010/main" val="179972590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Mark Lenover - The Girl in the Window">
            <a:hlinkClick r:id="" action="ppaction://media"/>
          </p:cNvPr>
          <p:cNvPicPr>
            <a:picLocks noGrp="1" noChangeAspect="1"/>
          </p:cNvPicPr>
          <p:nvPr>
            <p:ph idx="1"/>
            <a:videoFile r:link="rId2"/>
            <p:extLst>
              <p:ext uri="{DAA4B4D4-6D71-4841-9C94-3DE7FCFB9230}">
                <p14:media xmlns="" xmlns:p14="http://schemas.microsoft.com/office/powerpoint/2010/main" r:embed="rId4"/>
              </p:ext>
            </p:extLst>
          </p:nvPr>
        </p:nvPicPr>
        <p:blipFill>
          <a:blip r:embed="rId5" cstate="screen"/>
          <a:stretch>
            <a:fillRect/>
          </a:stretch>
        </p:blipFill>
        <p:spPr>
          <a:xfrm>
            <a:off x="-1116632" y="5229200"/>
            <a:ext cx="609600" cy="609600"/>
          </a:xfrm>
        </p:spPr>
      </p:pic>
      <p:pic>
        <p:nvPicPr>
          <p:cNvPr id="7" name="Picture 2"/>
          <p:cNvPicPr>
            <a:picLocks noChangeAspect="1" noChangeArrowheads="1"/>
          </p:cNvPicPr>
          <p:nvPr/>
        </p:nvPicPr>
        <p:blipFill>
          <a:blip r:embed="rId6" cstate="screen">
            <a:extLst>
              <a:ext uri="{28A0092B-C50C-407E-A947-70E740481C1C}">
                <a14:useLocalDpi xmlns="" xmlns:a14="http://schemas.microsoft.com/office/drawing/2010/main" val="0"/>
              </a:ext>
            </a:extLst>
          </a:blip>
          <a:srcRect/>
          <a:stretch>
            <a:fillRect/>
          </a:stretch>
        </p:blipFill>
        <p:spPr bwMode="auto">
          <a:xfrm>
            <a:off x="-134460" y="-37403"/>
            <a:ext cx="9278460" cy="6864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Εικόνα 2"/>
          <p:cNvPicPr>
            <a:picLocks noChangeAspect="1"/>
          </p:cNvPicPr>
          <p:nvPr/>
        </p:nvPicPr>
        <p:blipFill>
          <a:blip r:embed="rId7" cstate="screen">
            <a:extLst>
              <a:ext uri="{28A0092B-C50C-407E-A947-70E740481C1C}">
                <a14:useLocalDpi xmlns="" xmlns:a14="http://schemas.microsoft.com/office/drawing/2010/main" val="0"/>
              </a:ext>
            </a:extLst>
          </a:blip>
          <a:stretch>
            <a:fillRect/>
          </a:stretch>
        </p:blipFill>
        <p:spPr>
          <a:xfrm>
            <a:off x="-168780" y="-60875"/>
            <a:ext cx="9312780" cy="6885139"/>
          </a:xfrm>
          <a:prstGeom prst="rect">
            <a:avLst/>
          </a:prstGeom>
        </p:spPr>
      </p:pic>
      <p:pic>
        <p:nvPicPr>
          <p:cNvPr id="10" name="Picture 2"/>
          <p:cNvPicPr>
            <a:picLocks noChangeAspect="1" noChangeArrowheads="1"/>
          </p:cNvPicPr>
          <p:nvPr/>
        </p:nvPicPr>
        <p:blipFill>
          <a:blip r:embed="rId8" cstate="screen">
            <a:extLst>
              <a:ext uri="{28A0092B-C50C-407E-A947-70E740481C1C}">
                <a14:useLocalDpi xmlns="" xmlns:a14="http://schemas.microsoft.com/office/drawing/2010/main" val="0"/>
              </a:ext>
            </a:extLst>
          </a:blip>
          <a:srcRect/>
          <a:stretch>
            <a:fillRect/>
          </a:stretch>
        </p:blipFill>
        <p:spPr bwMode="auto">
          <a:xfrm>
            <a:off x="-157797" y="-159470"/>
            <a:ext cx="9311644" cy="69837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320843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4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8750"/>
                                        <p:tgtEl>
                                          <p:spTgt spid="7"/>
                                        </p:tgtEl>
                                      </p:cBhvr>
                                    </p:animEffect>
                                  </p:childTnLst>
                                </p:cTn>
                              </p:par>
                              <p:par>
                                <p:cTn id="10" presetID="10" presetClass="entr" presetSubtype="0" fill="hold" nodeType="withEffect">
                                  <p:stCondLst>
                                    <p:cond delay="18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500"/>
                                        <p:tgtEl>
                                          <p:spTgt spid="3"/>
                                        </p:tgtEl>
                                      </p:cBhvr>
                                    </p:animEffect>
                                  </p:childTnLst>
                                </p:cTn>
                              </p:par>
                              <p:par>
                                <p:cTn id="13" presetID="10" presetClass="entr" presetSubtype="0" fill="hold" nodeType="withEffect">
                                  <p:stCondLst>
                                    <p:cond delay="41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3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6" fill="hold" display="0">
                  <p:stCondLst>
                    <p:cond delay="indefinite"/>
                  </p:stCondLst>
                  <p:endCondLst>
                    <p:cond evt="onStopAudio"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Η ταινία μου">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screen"/>
          <a:stretch>
            <a:fillRect/>
          </a:stretch>
        </p:blipFill>
        <p:spPr>
          <a:xfrm>
            <a:off x="-211400" y="-1035496"/>
            <a:ext cx="9355400" cy="8640960"/>
          </a:xfrm>
          <a:prstGeom prst="rect">
            <a:avLst/>
          </a:prstGeom>
        </p:spPr>
      </p:pic>
    </p:spTree>
    <p:extLst>
      <p:ext uri="{BB962C8B-B14F-4D97-AF65-F5344CB8AC3E}">
        <p14:creationId xmlns="" xmlns:p14="http://schemas.microsoft.com/office/powerpoint/2010/main" val="17794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screen">
            <a:extLst>
              <a:ext uri="{28A0092B-C50C-407E-A947-70E740481C1C}">
                <a14:useLocalDpi xmlns="" xmlns:a14="http://schemas.microsoft.com/office/drawing/2010/main" val="0"/>
              </a:ext>
            </a:extLst>
          </a:blip>
          <a:stretch>
            <a:fillRect/>
          </a:stretch>
        </p:blipFill>
        <p:spPr>
          <a:xfrm>
            <a:off x="1714500" y="95250"/>
            <a:ext cx="5715000" cy="6667500"/>
          </a:xfrm>
          <a:prstGeom prst="rect">
            <a:avLst/>
          </a:prstGeom>
          <a:ln>
            <a:noFill/>
          </a:ln>
          <a:effectLst>
            <a:softEdge rad="112500"/>
          </a:effectLst>
        </p:spPr>
      </p:pic>
    </p:spTree>
    <p:extLst>
      <p:ext uri="{BB962C8B-B14F-4D97-AF65-F5344CB8AC3E}">
        <p14:creationId xmlns="" xmlns:p14="http://schemas.microsoft.com/office/powerpoint/2010/main" val="252854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750" fill="hold"/>
                                        <p:tgtEl>
                                          <p:spTgt spid="2"/>
                                        </p:tgtEl>
                                        <p:attrNameLst>
                                          <p:attrName>ppt_w</p:attrName>
                                        </p:attrNameLst>
                                      </p:cBhvr>
                                      <p:tavLst>
                                        <p:tav tm="0">
                                          <p:val>
                                            <p:fltVal val="0"/>
                                          </p:val>
                                        </p:tav>
                                        <p:tav tm="100000">
                                          <p:val>
                                            <p:strVal val="#ppt_w"/>
                                          </p:val>
                                        </p:tav>
                                      </p:tavLst>
                                    </p:anim>
                                    <p:anim calcmode="lin" valueType="num">
                                      <p:cBhvr>
                                        <p:cTn id="8" dur="4750" fill="hold"/>
                                        <p:tgtEl>
                                          <p:spTgt spid="2"/>
                                        </p:tgtEl>
                                        <p:attrNameLst>
                                          <p:attrName>ppt_h</p:attrName>
                                        </p:attrNameLst>
                                      </p:cBhvr>
                                      <p:tavLst>
                                        <p:tav tm="0">
                                          <p:val>
                                            <p:fltVal val="0"/>
                                          </p:val>
                                        </p:tav>
                                        <p:tav tm="100000">
                                          <p:val>
                                            <p:strVal val="#ppt_h"/>
                                          </p:val>
                                        </p:tav>
                                      </p:tavLst>
                                    </p:anim>
                                    <p:animEffect transition="in" filter="fade">
                                      <p:cBhvr>
                                        <p:cTn id="9" dur="4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899592" y="1196752"/>
            <a:ext cx="7800405" cy="2246769"/>
          </a:xfrm>
          <a:prstGeom prst="rect">
            <a:avLst/>
          </a:prstGeom>
          <a:noFill/>
        </p:spPr>
        <p:txBody>
          <a:bodyPr wrap="none" rtlCol="0">
            <a:spAutoFit/>
          </a:bodyPr>
          <a:lstStyle/>
          <a:p>
            <a:pPr algn="ctr"/>
            <a:r>
              <a:rPr lang="el-GR" sz="2000" dirty="0" smtClean="0"/>
              <a:t>Η παρουσίαση έγινε στο πλαίσιο της εκδήλωσης που πραγματοποιήθηκε</a:t>
            </a:r>
          </a:p>
          <a:p>
            <a:pPr algn="ctr"/>
            <a:r>
              <a:rPr lang="el-GR" sz="2000" dirty="0" smtClean="0"/>
              <a:t>στο σχολείο για την ημέρα κατά του σχολικού εκφοβισμού.</a:t>
            </a:r>
          </a:p>
          <a:p>
            <a:endParaRPr lang="el-GR" sz="2000" dirty="0" smtClean="0"/>
          </a:p>
          <a:p>
            <a:r>
              <a:rPr lang="el-GR" sz="2000" dirty="0" smtClean="0"/>
              <a:t>Υπεύθυνοι καθηγητές:</a:t>
            </a:r>
          </a:p>
          <a:p>
            <a:r>
              <a:rPr lang="el-GR" sz="2000" dirty="0" smtClean="0"/>
              <a:t>Παρασκευή Καρά</a:t>
            </a:r>
          </a:p>
          <a:p>
            <a:r>
              <a:rPr lang="el-GR" sz="2000" dirty="0" smtClean="0"/>
              <a:t>Νίκος </a:t>
            </a:r>
            <a:r>
              <a:rPr lang="el-GR" sz="2000" dirty="0" err="1" smtClean="0"/>
              <a:t>Καραγεώργος</a:t>
            </a:r>
            <a:endParaRPr lang="el-GR" sz="2000" dirty="0" smtClean="0"/>
          </a:p>
          <a:p>
            <a:r>
              <a:rPr lang="el-GR" sz="2000" dirty="0" smtClean="0"/>
              <a:t>Νίκος Σπανός</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endParaRPr lang="el-GR"/>
          </a:p>
        </p:txBody>
      </p:sp>
      <p:sp>
        <p:nvSpPr>
          <p:cNvPr id="3" name="Υπότιτλος 2"/>
          <p:cNvSpPr>
            <a:spLocks noGrp="1"/>
          </p:cNvSpPr>
          <p:nvPr>
            <p:ph type="subTitle" idx="1"/>
          </p:nvPr>
        </p:nvSpPr>
        <p:spPr/>
        <p:txBody>
          <a:bodyPr/>
          <a:lstStyle/>
          <a:p>
            <a:endParaRPr lang="el-GR" dirty="0"/>
          </a:p>
        </p:txBody>
      </p:sp>
      <p:pic>
        <p:nvPicPr>
          <p:cNvPr id="1026"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0" y="0"/>
            <a:ext cx="9278460" cy="6864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100331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 calcmode="lin" valueType="num">
                                      <p:cBhvr>
                                        <p:cTn id="7" dur="6250" fill="hold"/>
                                        <p:tgtEl>
                                          <p:spTgt spid="1026"/>
                                        </p:tgtEl>
                                        <p:attrNameLst>
                                          <p:attrName>ppt_w</p:attrName>
                                        </p:attrNameLst>
                                      </p:cBhvr>
                                      <p:tavLst>
                                        <p:tav tm="0">
                                          <p:val>
                                            <p:fltVal val="0"/>
                                          </p:val>
                                        </p:tav>
                                        <p:tav tm="100000">
                                          <p:val>
                                            <p:strVal val="#ppt_w"/>
                                          </p:val>
                                        </p:tav>
                                      </p:tavLst>
                                    </p:anim>
                                    <p:anim calcmode="lin" valueType="num">
                                      <p:cBhvr>
                                        <p:cTn id="8" dur="6250" fill="hold"/>
                                        <p:tgtEl>
                                          <p:spTgt spid="1026"/>
                                        </p:tgtEl>
                                        <p:attrNameLst>
                                          <p:attrName>ppt_h</p:attrName>
                                        </p:attrNameLst>
                                      </p:cBhvr>
                                      <p:tavLst>
                                        <p:tav tm="0">
                                          <p:val>
                                            <p:fltVal val="0"/>
                                          </p:val>
                                        </p:tav>
                                        <p:tav tm="100000">
                                          <p:val>
                                            <p:strVal val="#ppt_h"/>
                                          </p:val>
                                        </p:tav>
                                      </p:tavLst>
                                    </p:anim>
                                    <p:anim calcmode="lin" valueType="num">
                                      <p:cBhvr>
                                        <p:cTn id="9" dur="6250" fill="hold"/>
                                        <p:tgtEl>
                                          <p:spTgt spid="1026"/>
                                        </p:tgtEl>
                                        <p:attrNameLst>
                                          <p:attrName>style.rotation</p:attrName>
                                        </p:attrNameLst>
                                      </p:cBhvr>
                                      <p:tavLst>
                                        <p:tav tm="0">
                                          <p:val>
                                            <p:fltVal val="90"/>
                                          </p:val>
                                        </p:tav>
                                        <p:tav tm="100000">
                                          <p:val>
                                            <p:fltVal val="0"/>
                                          </p:val>
                                        </p:tav>
                                      </p:tavLst>
                                    </p:anim>
                                    <p:animEffect transition="in" filter="fade">
                                      <p:cBhvr>
                                        <p:cTn id="10" dur="6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noFill/>
          <a:ln>
            <a:noFill/>
          </a:ln>
        </p:spPr>
        <p:style>
          <a:lnRef idx="1">
            <a:schemeClr val="accent4"/>
          </a:lnRef>
          <a:fillRef idx="2">
            <a:schemeClr val="accent4"/>
          </a:fillRef>
          <a:effectRef idx="1">
            <a:schemeClr val="accent4"/>
          </a:effectRef>
          <a:fontRef idx="minor">
            <a:schemeClr val="dk1"/>
          </a:fontRef>
        </p:style>
        <p:txBody>
          <a:bodyPr>
            <a:noAutofit/>
          </a:bodyPr>
          <a:lstStyle/>
          <a:p>
            <a:r>
              <a:rPr lang="el-GR" sz="4800" b="1" dirty="0" smtClean="0"/>
              <a:t>ΣΧΟΛΙΚΟΣ ΕΚΦΟΒΙΣΜΟΣ </a:t>
            </a:r>
            <a:br>
              <a:rPr lang="el-GR" sz="4800" b="1" dirty="0" smtClean="0"/>
            </a:br>
            <a:r>
              <a:rPr lang="el-GR" sz="4800" b="1" dirty="0" smtClean="0"/>
              <a:t>ΘΥΜΑΤΟΠΟΙΗΣΗ</a:t>
            </a:r>
            <a:endParaRPr lang="el-GR" sz="4800" b="1" dirty="0"/>
          </a:p>
        </p:txBody>
      </p:sp>
      <p:sp>
        <p:nvSpPr>
          <p:cNvPr id="3" name="Υπότιτλος 2"/>
          <p:cNvSpPr>
            <a:spLocks noGrp="1"/>
          </p:cNvSpPr>
          <p:nvPr>
            <p:ph type="subTitle" idx="1"/>
          </p:nvPr>
        </p:nvSpPr>
        <p:spPr/>
        <p:txBody>
          <a:bodyPr/>
          <a:lstStyle/>
          <a:p>
            <a:endParaRPr lang="el-GR" dirty="0"/>
          </a:p>
        </p:txBody>
      </p:sp>
    </p:spTree>
    <p:custDataLst>
      <p:tags r:id="rId1"/>
    </p:custDataLst>
    <p:extLst>
      <p:ext uri="{BB962C8B-B14F-4D97-AF65-F5344CB8AC3E}">
        <p14:creationId xmlns="" xmlns:p14="http://schemas.microsoft.com/office/powerpoint/2010/main" val="250334024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251520" y="836712"/>
            <a:ext cx="8568952" cy="5688632"/>
          </a:xfrm>
          <a:noFill/>
          <a:ln>
            <a:noFill/>
          </a:ln>
        </p:spPr>
        <p:style>
          <a:lnRef idx="1">
            <a:schemeClr val="accent4"/>
          </a:lnRef>
          <a:fillRef idx="2">
            <a:schemeClr val="accent4"/>
          </a:fillRef>
          <a:effectRef idx="1">
            <a:schemeClr val="accent4"/>
          </a:effectRef>
          <a:fontRef idx="minor">
            <a:schemeClr val="dk1"/>
          </a:fontRef>
        </p:style>
        <p:txBody>
          <a:bodyPr/>
          <a:lstStyle/>
          <a:p>
            <a:r>
              <a:rPr lang="el-GR" sz="3600" dirty="0" smtClean="0">
                <a:solidFill>
                  <a:schemeClr val="tx1"/>
                </a:solidFill>
              </a:rPr>
              <a:t>Σχολική βία και εκφοβισμός θεωρείται η συνειδητή, επαναλαμβανόμενη και απρόκλητη βίαιη και επιθετική συμπεριφορά μεγάλου ή και δυνατού μαθητή ή ομάδας μαθητών προς ένα μικρότερο και αδύναμο μαθητή με σκοπό να τον βλάψει και να του προκαλέσει σωματικό και ψυχικό πόνο</a:t>
            </a:r>
            <a:r>
              <a:rPr lang="el-GR" dirty="0" smtClean="0">
                <a:solidFill>
                  <a:schemeClr val="tx1"/>
                </a:solidFill>
              </a:rPr>
              <a:t>.</a:t>
            </a:r>
            <a:endParaRPr lang="el-GR" dirty="0">
              <a:solidFill>
                <a:schemeClr val="tx1"/>
              </a:solidFill>
            </a:endParaRPr>
          </a:p>
        </p:txBody>
      </p:sp>
    </p:spTree>
    <p:custDataLst>
      <p:tags r:id="rId1"/>
    </p:custDataLst>
    <p:extLst>
      <p:ext uri="{BB962C8B-B14F-4D97-AF65-F5344CB8AC3E}">
        <p14:creationId xmlns="" xmlns:p14="http://schemas.microsoft.com/office/powerpoint/2010/main" val="1613117129"/>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521296"/>
            <a:ext cx="8568952" cy="6336704"/>
          </a:xfrm>
          <a:noFill/>
          <a:ln>
            <a:noFill/>
          </a:ln>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el-GR" dirty="0" smtClean="0"/>
              <a:t>                      </a:t>
            </a:r>
          </a:p>
          <a:p>
            <a:pPr marL="0" indent="0">
              <a:buNone/>
            </a:pPr>
            <a:r>
              <a:rPr lang="el-GR" dirty="0" smtClean="0"/>
              <a:t>Ο σχολικός εκφοβισμός εκδηλώνεται με:</a:t>
            </a:r>
          </a:p>
          <a:p>
            <a:r>
              <a:rPr lang="el-GR" dirty="0" smtClean="0"/>
              <a:t>Λεκτική βία</a:t>
            </a:r>
          </a:p>
          <a:p>
            <a:r>
              <a:rPr lang="el-GR" dirty="0" smtClean="0"/>
              <a:t>Σωματική βία</a:t>
            </a:r>
          </a:p>
          <a:p>
            <a:r>
              <a:rPr lang="el-GR" dirty="0" smtClean="0"/>
              <a:t>Αποκλεισμό και απομόνωση από παρέες, ομαδικά παιχνίδια και κοινωνικές δραστηριότητες</a:t>
            </a:r>
          </a:p>
          <a:p>
            <a:pPr marL="0" indent="0">
              <a:buNone/>
            </a:pPr>
            <a:r>
              <a:rPr lang="el-GR" dirty="0" smtClean="0"/>
              <a:t>Αλλά και με:</a:t>
            </a:r>
          </a:p>
          <a:p>
            <a:r>
              <a:rPr lang="el-GR" dirty="0" smtClean="0"/>
              <a:t>Καταστροφή προσωπικών αντικειμένων</a:t>
            </a:r>
          </a:p>
          <a:p>
            <a:r>
              <a:rPr lang="el-GR" dirty="0" smtClean="0"/>
              <a:t>Κλοπές</a:t>
            </a:r>
          </a:p>
          <a:p>
            <a:r>
              <a:rPr lang="el-GR" dirty="0" smtClean="0"/>
              <a:t>Ηλεκτρονικό Εκφοβισμό</a:t>
            </a:r>
          </a:p>
          <a:p>
            <a:endParaRPr lang="el-GR" dirty="0"/>
          </a:p>
        </p:txBody>
      </p:sp>
    </p:spTree>
    <p:custDataLst>
      <p:tags r:id="rId1"/>
    </p:custDataLst>
    <p:extLst>
      <p:ext uri="{BB962C8B-B14F-4D97-AF65-F5344CB8AC3E}">
        <p14:creationId xmlns="" xmlns:p14="http://schemas.microsoft.com/office/powerpoint/2010/main" val="254890853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476672"/>
            <a:ext cx="8229600" cy="5760640"/>
          </a:xfrm>
          <a:noFill/>
          <a:ln>
            <a:noFill/>
          </a:ln>
        </p:spPr>
        <p:style>
          <a:lnRef idx="1">
            <a:schemeClr val="accent4"/>
          </a:lnRef>
          <a:fillRef idx="2">
            <a:schemeClr val="accent4"/>
          </a:fillRef>
          <a:effectRef idx="1">
            <a:schemeClr val="accent4"/>
          </a:effectRef>
          <a:fontRef idx="minor">
            <a:schemeClr val="dk1"/>
          </a:fontRef>
        </p:style>
        <p:txBody>
          <a:bodyPr>
            <a:normAutofit fontScale="92500"/>
          </a:bodyPr>
          <a:lstStyle/>
          <a:p>
            <a:pPr marL="0" indent="0">
              <a:buNone/>
            </a:pPr>
            <a:r>
              <a:rPr lang="el-GR" dirty="0" smtClean="0"/>
              <a:t>Στην Ελλάδα</a:t>
            </a:r>
          </a:p>
          <a:p>
            <a:r>
              <a:rPr lang="el-GR" dirty="0" smtClean="0"/>
              <a:t>10%- 15% των μαθητών βρέθηκαν στη θέση του θύματος</a:t>
            </a:r>
          </a:p>
          <a:p>
            <a:r>
              <a:rPr lang="el-GR" dirty="0" smtClean="0"/>
              <a:t>Περισσότεροι του 5% των μαθητών βρέθηκαν στη θέση του θύτη</a:t>
            </a:r>
          </a:p>
          <a:p>
            <a:r>
              <a:rPr lang="el-GR" dirty="0" smtClean="0"/>
              <a:t>Τα αγόρια μπλέκονται πιο συχνά σε περιστατικά βίας σε σχέση με τα κορίτσια</a:t>
            </a:r>
          </a:p>
          <a:p>
            <a:r>
              <a:rPr lang="el-GR" dirty="0" smtClean="0"/>
              <a:t>Είναι συχνότερα τα περιστατικά βίας στο Δημοτικό και το Γυμνάσιο </a:t>
            </a:r>
          </a:p>
          <a:p>
            <a:r>
              <a:rPr lang="el-GR" dirty="0" smtClean="0"/>
              <a:t>Το 50% των μαθητών – θυμάτων δεν αναφέρουν πουθενά το γεγονός που τους συνέβη </a:t>
            </a:r>
            <a:endParaRPr lang="el-GR" dirty="0"/>
          </a:p>
        </p:txBody>
      </p:sp>
    </p:spTree>
    <p:custDataLst>
      <p:tags r:id="rId1"/>
    </p:custDataLst>
    <p:extLst>
      <p:ext uri="{BB962C8B-B14F-4D97-AF65-F5344CB8AC3E}">
        <p14:creationId xmlns="" xmlns:p14="http://schemas.microsoft.com/office/powerpoint/2010/main" val="2999583584"/>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404664"/>
            <a:ext cx="8229600" cy="1143000"/>
          </a:xfrm>
          <a:noFill/>
          <a:ln>
            <a:noFill/>
          </a:ln>
        </p:spPr>
        <p:style>
          <a:lnRef idx="1">
            <a:schemeClr val="accent4"/>
          </a:lnRef>
          <a:fillRef idx="2">
            <a:schemeClr val="accent4"/>
          </a:fillRef>
          <a:effectRef idx="1">
            <a:schemeClr val="accent4"/>
          </a:effectRef>
          <a:fontRef idx="minor">
            <a:schemeClr val="dk1"/>
          </a:fontRef>
        </p:style>
        <p:txBody>
          <a:bodyPr>
            <a:normAutofit fontScale="90000"/>
          </a:bodyPr>
          <a:lstStyle/>
          <a:p>
            <a:r>
              <a:rPr lang="el-GR" dirty="0" smtClean="0"/>
              <a:t>ΨΥΧΟΚΟΙΝΩΝΙΚΕΣ ΕΠΙΠΤΩΣΕΙΣ ΣΤΑ ΠΑΙΔΙΑ</a:t>
            </a:r>
            <a:endParaRPr lang="el-GR" dirty="0"/>
          </a:p>
        </p:txBody>
      </p:sp>
      <p:sp>
        <p:nvSpPr>
          <p:cNvPr id="3" name="Θέση περιεχομένου 2"/>
          <p:cNvSpPr>
            <a:spLocks noGrp="1"/>
          </p:cNvSpPr>
          <p:nvPr>
            <p:ph idx="1"/>
          </p:nvPr>
        </p:nvSpPr>
        <p:spPr>
          <a:xfrm>
            <a:off x="395536" y="2060848"/>
            <a:ext cx="8229600" cy="4525963"/>
          </a:xfrm>
          <a:noFill/>
          <a:ln>
            <a:noFill/>
          </a:ln>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pPr marL="0" indent="0">
              <a:buNone/>
            </a:pPr>
            <a:r>
              <a:rPr lang="el-GR" dirty="0" smtClean="0"/>
              <a:t>Τα παιδιά – θύματα είναι δυνατόν να νιώσουν:</a:t>
            </a:r>
          </a:p>
          <a:p>
            <a:pPr>
              <a:buFont typeface="Wingdings" pitchFamily="2" charset="2"/>
              <a:buChar char="Ø"/>
            </a:pPr>
            <a:r>
              <a:rPr lang="el-GR" dirty="0" smtClean="0"/>
              <a:t>Έντονο άγχος</a:t>
            </a:r>
          </a:p>
          <a:p>
            <a:pPr>
              <a:buFont typeface="Wingdings" pitchFamily="2" charset="2"/>
              <a:buChar char="Ø"/>
            </a:pPr>
            <a:r>
              <a:rPr lang="el-GR" dirty="0" smtClean="0"/>
              <a:t>Ανασφάλεια</a:t>
            </a:r>
          </a:p>
          <a:p>
            <a:pPr>
              <a:buFont typeface="Wingdings" pitchFamily="2" charset="2"/>
              <a:buChar char="Ø"/>
            </a:pPr>
            <a:r>
              <a:rPr lang="el-GR" dirty="0" smtClean="0"/>
              <a:t>Φοβίες</a:t>
            </a:r>
          </a:p>
          <a:p>
            <a:pPr>
              <a:buFont typeface="Wingdings" pitchFamily="2" charset="2"/>
              <a:buChar char="Ø"/>
            </a:pPr>
            <a:r>
              <a:rPr lang="el-GR" dirty="0" smtClean="0"/>
              <a:t>Άρνηση για το σχολείο</a:t>
            </a:r>
          </a:p>
          <a:p>
            <a:pPr>
              <a:buFont typeface="Wingdings" pitchFamily="2" charset="2"/>
              <a:buChar char="Ø"/>
            </a:pPr>
            <a:r>
              <a:rPr lang="el-GR" dirty="0" smtClean="0"/>
              <a:t>Σωματικό πόνο</a:t>
            </a:r>
          </a:p>
          <a:p>
            <a:pPr marL="0" indent="0">
              <a:buNone/>
            </a:pPr>
            <a:r>
              <a:rPr lang="el-GR" dirty="0" smtClean="0"/>
              <a:t>Τα παιδιά – θύτες είναι δυνατόν να:</a:t>
            </a:r>
          </a:p>
          <a:p>
            <a:pPr>
              <a:buFont typeface="Wingdings" pitchFamily="2" charset="2"/>
              <a:buChar char="Ø"/>
            </a:pPr>
            <a:r>
              <a:rPr lang="el-GR" dirty="0" smtClean="0"/>
              <a:t>Έχουν χαμηλή σχολική επίδοση</a:t>
            </a:r>
          </a:p>
          <a:p>
            <a:pPr>
              <a:buFont typeface="Wingdings" pitchFamily="2" charset="2"/>
              <a:buChar char="Ø"/>
            </a:pPr>
            <a:r>
              <a:rPr lang="el-GR" dirty="0" smtClean="0"/>
              <a:t>Απομακρυνθούν από το σχολείο</a:t>
            </a:r>
            <a:endParaRPr lang="el-GR" dirty="0"/>
          </a:p>
        </p:txBody>
      </p:sp>
    </p:spTree>
    <p:custDataLst>
      <p:tags r:id="rId1"/>
    </p:custDataLst>
    <p:extLst>
      <p:ext uri="{BB962C8B-B14F-4D97-AF65-F5344CB8AC3E}">
        <p14:creationId xmlns="" xmlns:p14="http://schemas.microsoft.com/office/powerpoint/2010/main" val="3738593459"/>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548680"/>
            <a:ext cx="8229600" cy="1143000"/>
          </a:xfrm>
          <a:noFill/>
          <a:ln>
            <a:noFill/>
          </a:ln>
        </p:spPr>
        <p:style>
          <a:lnRef idx="1">
            <a:schemeClr val="accent4"/>
          </a:lnRef>
          <a:fillRef idx="2">
            <a:schemeClr val="accent4"/>
          </a:fillRef>
          <a:effectRef idx="1">
            <a:schemeClr val="accent4"/>
          </a:effectRef>
          <a:fontRef idx="minor">
            <a:schemeClr val="dk1"/>
          </a:fontRef>
        </p:style>
        <p:txBody>
          <a:bodyPr>
            <a:normAutofit fontScale="90000"/>
          </a:bodyPr>
          <a:lstStyle/>
          <a:p>
            <a:r>
              <a:rPr lang="el-GR" dirty="0" smtClean="0"/>
              <a:t>ΑΝΤΙΜΕΤΩΠΙΣΗ ΤΟΥ ΠΡΟΒΛΗΜΑΤΟΣ</a:t>
            </a:r>
            <a:endParaRPr lang="el-GR" dirty="0"/>
          </a:p>
        </p:txBody>
      </p:sp>
      <p:sp>
        <p:nvSpPr>
          <p:cNvPr id="3" name="Θέση περιεχομένου 2"/>
          <p:cNvSpPr>
            <a:spLocks noGrp="1"/>
          </p:cNvSpPr>
          <p:nvPr>
            <p:ph idx="1"/>
          </p:nvPr>
        </p:nvSpPr>
        <p:spPr>
          <a:xfrm>
            <a:off x="484582" y="1691680"/>
            <a:ext cx="8229600" cy="4525963"/>
          </a:xfrm>
          <a:noFill/>
          <a:ln>
            <a:noFill/>
          </a:ln>
        </p:spPr>
        <p:style>
          <a:lnRef idx="1">
            <a:schemeClr val="accent4"/>
          </a:lnRef>
          <a:fillRef idx="2">
            <a:schemeClr val="accent4"/>
          </a:fillRef>
          <a:effectRef idx="1">
            <a:schemeClr val="accent4"/>
          </a:effectRef>
          <a:fontRef idx="minor">
            <a:schemeClr val="dk1"/>
          </a:fontRef>
        </p:style>
        <p:txBody>
          <a:bodyPr>
            <a:normAutofit lnSpcReduction="10000"/>
          </a:bodyPr>
          <a:lstStyle/>
          <a:p>
            <a:pPr marL="0" indent="0">
              <a:buNone/>
            </a:pPr>
            <a:r>
              <a:rPr lang="el-GR" dirty="0" smtClean="0"/>
              <a:t>Η συστηματική πρόληψη και η κατάλληλη αντιμετώπιση κάθε μορφής βίας στο σχολείο είναι πολύ σημαντική.</a:t>
            </a:r>
          </a:p>
          <a:p>
            <a:pPr marL="0" indent="0">
              <a:buNone/>
            </a:pPr>
            <a:r>
              <a:rPr lang="el-GR" dirty="0" smtClean="0"/>
              <a:t>Το πλέον αποτελεσματικό μέσο που μπορεί να εμποδίσει τον εκφοβισμό είναι το ίδιο το σχολείο:</a:t>
            </a:r>
          </a:p>
          <a:p>
            <a:pPr marL="0" indent="0">
              <a:buNone/>
            </a:pPr>
            <a:r>
              <a:rPr lang="el-GR" sz="3600" b="1" dirty="0" smtClean="0"/>
              <a:t>Το σχολείο που εντοπίζει το πρόβλημα, ευαισθητοποιείται και αναπτύσσει σταθερά τακτικές αντιμετώπισης</a:t>
            </a:r>
            <a:r>
              <a:rPr lang="el-GR" dirty="0" smtClean="0"/>
              <a:t>.  </a:t>
            </a:r>
            <a:endParaRPr lang="el-GR" dirty="0"/>
          </a:p>
        </p:txBody>
      </p:sp>
    </p:spTree>
    <p:custDataLst>
      <p:tags r:id="rId1"/>
    </p:custDataLst>
    <p:extLst>
      <p:ext uri="{BB962C8B-B14F-4D97-AF65-F5344CB8AC3E}">
        <p14:creationId xmlns="" xmlns:p14="http://schemas.microsoft.com/office/powerpoint/2010/main" val="3871501348"/>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628800"/>
            <a:ext cx="8229600" cy="3528392"/>
          </a:xfrm>
          <a:noFill/>
          <a:ln>
            <a:noFill/>
          </a:ln>
        </p:spPr>
        <p:style>
          <a:lnRef idx="1">
            <a:schemeClr val="accent4"/>
          </a:lnRef>
          <a:fillRef idx="2">
            <a:schemeClr val="accent4"/>
          </a:fillRef>
          <a:effectRef idx="1">
            <a:schemeClr val="accent4"/>
          </a:effectRef>
          <a:fontRef idx="minor">
            <a:schemeClr val="dk1"/>
          </a:fontRef>
        </p:style>
        <p:txBody>
          <a:bodyPr/>
          <a:lstStyle/>
          <a:p>
            <a:pPr marL="0" indent="0" algn="ctr">
              <a:buNone/>
            </a:pPr>
            <a:r>
              <a:rPr lang="el-GR" dirty="0" smtClean="0"/>
              <a:t>Βοήθεια μπορούν να σου προσφέρουν</a:t>
            </a:r>
          </a:p>
          <a:p>
            <a:pPr marL="0" indent="0" algn="ctr">
              <a:buNone/>
            </a:pPr>
            <a:r>
              <a:rPr lang="el-GR" dirty="0" smtClean="0"/>
              <a:t> οι </a:t>
            </a:r>
            <a:r>
              <a:rPr lang="el-GR" sz="4800" dirty="0" smtClean="0"/>
              <a:t>γονείς σου,</a:t>
            </a:r>
          </a:p>
          <a:p>
            <a:pPr marL="0" indent="0" algn="ctr">
              <a:buNone/>
            </a:pPr>
            <a:r>
              <a:rPr lang="el-GR" dirty="0" smtClean="0"/>
              <a:t>οι </a:t>
            </a:r>
            <a:r>
              <a:rPr lang="el-GR" sz="4800" dirty="0" smtClean="0"/>
              <a:t>καθηγητές </a:t>
            </a:r>
            <a:r>
              <a:rPr lang="el-GR" dirty="0" smtClean="0"/>
              <a:t>και</a:t>
            </a:r>
          </a:p>
          <a:p>
            <a:pPr marL="0" indent="0" algn="ctr">
              <a:buNone/>
            </a:pPr>
            <a:r>
              <a:rPr lang="el-GR" dirty="0" smtClean="0"/>
              <a:t> οι </a:t>
            </a:r>
            <a:r>
              <a:rPr lang="el-GR" sz="4800" dirty="0" smtClean="0"/>
              <a:t>φίλοι σου.</a:t>
            </a:r>
            <a:endParaRPr lang="el-GR" dirty="0"/>
          </a:p>
        </p:txBody>
      </p:sp>
    </p:spTree>
    <p:custDataLst>
      <p:tags r:id="rId1"/>
    </p:custDataLst>
    <p:extLst>
      <p:ext uri="{BB962C8B-B14F-4D97-AF65-F5344CB8AC3E}">
        <p14:creationId xmlns="" xmlns:p14="http://schemas.microsoft.com/office/powerpoint/2010/main" val="188886393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17"/>
  <p:tag name="ISPRING_RESOURCE_PATHS_HASH_PRESENTER" val="3f326786d36755d8d7303e51575ddfa46badfe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347</Words>
  <Application>Microsoft Office PowerPoint</Application>
  <PresentationFormat>Προβολή στην οθόνη (4:3)</PresentationFormat>
  <Paragraphs>49</Paragraphs>
  <Slides>15</Slides>
  <Notes>0</Notes>
  <HiddenSlides>0</HiddenSlides>
  <MMClips>2</MMClips>
  <ScaleCrop>false</ScaleCrop>
  <HeadingPairs>
    <vt:vector size="4" baseType="variant">
      <vt:variant>
        <vt:lpstr>Θέμα</vt:lpstr>
      </vt:variant>
      <vt:variant>
        <vt:i4>1</vt:i4>
      </vt:variant>
      <vt:variant>
        <vt:lpstr>Τίτλοι διαφανειών</vt:lpstr>
      </vt:variant>
      <vt:variant>
        <vt:i4>15</vt:i4>
      </vt:variant>
    </vt:vector>
  </HeadingPairs>
  <TitlesOfParts>
    <vt:vector size="16" baseType="lpstr">
      <vt:lpstr>Θέμα του Office</vt:lpstr>
      <vt:lpstr>Διαφάνεια 1</vt:lpstr>
      <vt:lpstr>Διαφάνεια 2</vt:lpstr>
      <vt:lpstr>ΣΧΟΛΙΚΟΣ ΕΚΦΟΒΙΣΜΟΣ  ΘΥΜΑΤΟΠΟΙΗΣΗ</vt:lpstr>
      <vt:lpstr>Διαφάνεια 4</vt:lpstr>
      <vt:lpstr>Διαφάνεια 5</vt:lpstr>
      <vt:lpstr>Διαφάνεια 6</vt:lpstr>
      <vt:lpstr>ΨΥΧΟΚΟΙΝΩΝΙΚΕΣ ΕΠΙΠΤΩΣΕΙΣ ΣΤΑ ΠΑΙΔΙΑ</vt:lpstr>
      <vt:lpstr>ΑΝΤΙΜΕΤΩΠΙΣΗ ΤΟΥ ΠΡΟΒΛΗΜΑΤΟΣ</vt:lpstr>
      <vt:lpstr>Διαφάνεια 9</vt:lpstr>
      <vt:lpstr>Διαφάνεια 10</vt:lpstr>
      <vt:lpstr>Διαφάνεια 11</vt:lpstr>
      <vt:lpstr>Διαφάνεια 12</vt:lpstr>
      <vt:lpstr>Διαφάνεια 13</vt:lpstr>
      <vt:lpstr>Διαφάνεια 14</vt:lpstr>
      <vt:lpstr>Διαφάνεια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User1</dc:creator>
  <cp:lastModifiedBy>User1</cp:lastModifiedBy>
  <cp:revision>51</cp:revision>
  <dcterms:created xsi:type="dcterms:W3CDTF">2015-02-11T15:00:57Z</dcterms:created>
  <dcterms:modified xsi:type="dcterms:W3CDTF">2015-05-15T21:30:37Z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968AA1A9-3C2A-43CF-91AF-4A42C780564F</vt:lpwstr>
  </property>
  <property fmtid="{D5CDD505-2E9C-101B-9397-08002B2CF9AE}" pid="3" name="ArticulatePath">
    <vt:lpwstr>ΣΧΟΛΙΚΟΣ ΕΚΦΟΒΙΣΜΟΣ</vt:lpwstr>
  </property>
</Properties>
</file>